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5" r:id="rId2"/>
    <p:sldId id="287" r:id="rId3"/>
    <p:sldId id="258" r:id="rId4"/>
    <p:sldId id="259" r:id="rId5"/>
    <p:sldId id="260" r:id="rId6"/>
    <p:sldId id="261" r:id="rId7"/>
    <p:sldId id="262" r:id="rId8"/>
    <p:sldId id="264" r:id="rId9"/>
    <p:sldId id="265" r:id="rId10"/>
    <p:sldId id="266" r:id="rId11"/>
    <p:sldId id="268" r:id="rId12"/>
    <p:sldId id="269" r:id="rId13"/>
    <p:sldId id="270" r:id="rId14"/>
    <p:sldId id="271" r:id="rId15"/>
    <p:sldId id="273" r:id="rId16"/>
    <p:sldId id="274" r:id="rId17"/>
    <p:sldId id="275" r:id="rId18"/>
    <p:sldId id="276" r:id="rId19"/>
    <p:sldId id="277" r:id="rId20"/>
    <p:sldId id="279" r:id="rId21"/>
    <p:sldId id="280" r:id="rId22"/>
    <p:sldId id="281" r:id="rId23"/>
    <p:sldId id="282" r:id="rId24"/>
    <p:sldId id="283" r:id="rId25"/>
    <p:sldId id="284"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731FA-E3B7-4A44-B4C4-D80B97A06813}"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76784C-4EB8-49BA-B06C-6D1EBD7BE9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731FA-E3B7-4A44-B4C4-D80B97A06813}" type="datetimeFigureOut">
              <a:rPr lang="en-US" smtClean="0"/>
              <a:pPr/>
              <a:t>11/23/2020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6784C-4EB8-49BA-B06C-6D1EBD7BE9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pPr>
              <a:buNone/>
            </a:pPr>
            <a:r>
              <a:rPr lang="en-IN" dirty="0" smtClean="0"/>
              <a:t>                  CARBOHYDRATE METABOLISM</a:t>
            </a:r>
          </a:p>
          <a:p>
            <a:endParaRPr lang="en-IN" dirty="0" smtClean="0"/>
          </a:p>
          <a:p>
            <a:endParaRPr lang="en-IN" dirty="0" smtClean="0"/>
          </a:p>
          <a:p>
            <a:pPr>
              <a:buNone/>
            </a:pPr>
            <a:endParaRPr lang="en-IN" dirty="0" smtClean="0"/>
          </a:p>
          <a:p>
            <a:pPr>
              <a:buNone/>
            </a:pPr>
            <a:endParaRPr lang="en-IN" dirty="0" smtClean="0"/>
          </a:p>
          <a:p>
            <a:pPr>
              <a:buNone/>
            </a:pPr>
            <a:endParaRPr lang="en-IN" dirty="0" smtClean="0"/>
          </a:p>
          <a:p>
            <a:pPr>
              <a:buNone/>
            </a:pPr>
            <a:r>
              <a:rPr lang="en-IN" smtClean="0"/>
              <a:t> </a:t>
            </a:r>
            <a:r>
              <a:rPr lang="en-IN" smtClean="0"/>
              <a:t>                                                                       </a:t>
            </a:r>
            <a:r>
              <a:rPr lang="en-IN" sz="3000" smtClean="0"/>
              <a:t>By</a:t>
            </a:r>
            <a:r>
              <a:rPr lang="en-IN" sz="3000" dirty="0" smtClean="0"/>
              <a:t>,</a:t>
            </a:r>
          </a:p>
          <a:p>
            <a:pPr>
              <a:buNone/>
            </a:pPr>
            <a:r>
              <a:rPr lang="en-IN" sz="3000" dirty="0" smtClean="0"/>
              <a:t>                                                                </a:t>
            </a:r>
            <a:r>
              <a:rPr lang="en-IN" sz="3000" dirty="0" err="1" smtClean="0"/>
              <a:t>Dr.Mahadevi</a:t>
            </a:r>
            <a:r>
              <a:rPr lang="en-IN" sz="3000" dirty="0" smtClean="0"/>
              <a:t> A.L</a:t>
            </a:r>
          </a:p>
          <a:p>
            <a:pPr>
              <a:buNone/>
            </a:pPr>
            <a:r>
              <a:rPr lang="en-IN" sz="3000" dirty="0" smtClean="0"/>
              <a:t>                                                          Dept of physiology,</a:t>
            </a:r>
          </a:p>
          <a:p>
            <a:pPr>
              <a:buNone/>
            </a:pPr>
            <a:r>
              <a:rPr lang="en-IN" sz="3000" dirty="0" smtClean="0"/>
              <a:t>                                                                            SKHMC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85000" lnSpcReduction="10000"/>
          </a:bodyPr>
          <a:lstStyle/>
          <a:p>
            <a:pPr>
              <a:buNone/>
            </a:pPr>
            <a:r>
              <a:rPr lang="en-US" b="1" dirty="0"/>
              <a:t>Low blood sugar</a:t>
            </a:r>
          </a:p>
          <a:p>
            <a:r>
              <a:rPr lang="en-US" dirty="0"/>
              <a:t>Delays between meals, poor nutrition, some diabetes medications, and certain medical conditions can cause low blood sugar.</a:t>
            </a:r>
          </a:p>
          <a:p>
            <a:r>
              <a:rPr lang="en-US" dirty="0"/>
              <a:t>The symptoms of low blood sugar include:</a:t>
            </a:r>
          </a:p>
          <a:p>
            <a:r>
              <a:rPr lang="en-US" dirty="0"/>
              <a:t>dizziness</a:t>
            </a:r>
          </a:p>
          <a:p>
            <a:r>
              <a:rPr lang="en-US" dirty="0"/>
              <a:t>rapid heartbeat</a:t>
            </a:r>
          </a:p>
          <a:p>
            <a:r>
              <a:rPr lang="en-US" dirty="0"/>
              <a:t>weakness</a:t>
            </a:r>
          </a:p>
          <a:p>
            <a:r>
              <a:rPr lang="en-US" dirty="0"/>
              <a:t>tingling, particularly in the tongue, lips, arms, or legs</a:t>
            </a:r>
          </a:p>
          <a:p>
            <a:r>
              <a:rPr lang="en-US" dirty="0"/>
              <a:t>hunger alongside nausea</a:t>
            </a:r>
          </a:p>
          <a:p>
            <a:r>
              <a:rPr lang="en-US" dirty="0"/>
              <a:t>fainting</a:t>
            </a:r>
          </a:p>
          <a:p>
            <a:r>
              <a:rPr lang="en-US" dirty="0"/>
              <a:t>confusion and difficulty concentrating</a:t>
            </a:r>
          </a:p>
          <a:p>
            <a:r>
              <a:rPr lang="en-US" dirty="0"/>
              <a:t>irritability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86478"/>
          </a:xfrm>
        </p:spPr>
        <p:txBody>
          <a:bodyPr>
            <a:normAutofit/>
          </a:bodyPr>
          <a:lstStyle/>
          <a:p>
            <a:pPr fontAlgn="base">
              <a:buNone/>
            </a:pPr>
            <a:endParaRPr lang="en-US" b="1" dirty="0" smtClean="0"/>
          </a:p>
          <a:p>
            <a:pPr fontAlgn="base">
              <a:buNone/>
            </a:pPr>
            <a:r>
              <a:rPr lang="en-US" b="1" dirty="0" smtClean="0"/>
              <a:t>Hormonal Regulation of Metabolism</a:t>
            </a:r>
          </a:p>
          <a:p>
            <a:pPr fontAlgn="base"/>
            <a:r>
              <a:rPr lang="en-US" dirty="0" smtClean="0"/>
              <a:t>Blood glucose levels vary widely over the course of a day as periods of food consumption alternate with periods of fasting. </a:t>
            </a:r>
          </a:p>
          <a:p>
            <a:pPr fontAlgn="base"/>
            <a:r>
              <a:rPr lang="en-US" dirty="0" smtClean="0"/>
              <a:t>Insulin and glucagon are the two hormones primarily responsible for maintaining homeostasis of blood glucose levels. </a:t>
            </a:r>
          </a:p>
          <a:p>
            <a:pPr fontAlgn="base">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85000" lnSpcReduction="20000"/>
          </a:bodyPr>
          <a:lstStyle/>
          <a:p>
            <a:pPr fontAlgn="base">
              <a:buNone/>
            </a:pPr>
            <a:r>
              <a:rPr lang="en-US" b="1" dirty="0" smtClean="0"/>
              <a:t>Regulation of Blood Glucose Levels </a:t>
            </a:r>
          </a:p>
          <a:p>
            <a:pPr fontAlgn="base">
              <a:buNone/>
            </a:pPr>
            <a:r>
              <a:rPr lang="en-US" b="1" dirty="0" smtClean="0"/>
              <a:t>Insulin and Glucagon</a:t>
            </a:r>
          </a:p>
          <a:p>
            <a:pPr fontAlgn="base"/>
            <a:r>
              <a:rPr lang="en-US" dirty="0" smtClean="0"/>
              <a:t>Cells of the body require nutrients in order to function, and these nutrients are obtained through feeding. </a:t>
            </a:r>
          </a:p>
          <a:p>
            <a:pPr fontAlgn="base"/>
            <a:r>
              <a:rPr lang="en-US" dirty="0" smtClean="0"/>
              <a:t>In order to manage nutrient intake, storing excess intake and utilizing reserves when necessary, the body uses hormones to moderate energy stores. </a:t>
            </a:r>
          </a:p>
          <a:p>
            <a:pPr fontAlgn="base"/>
            <a:r>
              <a:rPr lang="en-US" dirty="0" smtClean="0"/>
              <a:t>Insulin is produced by the beta cells of the pancreas, which are stimulated to release insulin as blood glucose levels rise (for example, after a meal is consumed). </a:t>
            </a:r>
          </a:p>
          <a:p>
            <a:pPr fontAlgn="base"/>
            <a:r>
              <a:rPr lang="en-US" dirty="0" smtClean="0"/>
              <a:t>Insulin lowers blood glucose levels by enhancing the rate of glucose uptake and utilization by target cells, which use glucose for ATP production. It also stimulates the liver to convert glucose to glycogen, which is then stored by cells for later use.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85000" lnSpcReduction="20000"/>
          </a:bodyPr>
          <a:lstStyle/>
          <a:p>
            <a:pPr fontAlgn="base"/>
            <a:r>
              <a:rPr lang="en-US" dirty="0" smtClean="0"/>
              <a:t>Insulin also increases glucose transport into certain cells, such as muscle cells and the liver. This results from an insulin-mediated increase in the number of glucose transporter proteins in cell membranes, which remove glucose from circulation by facilitated diffusion. </a:t>
            </a:r>
          </a:p>
          <a:p>
            <a:pPr fontAlgn="base"/>
            <a:r>
              <a:rPr lang="en-US" dirty="0" smtClean="0"/>
              <a:t>As insulin binds to its target cell via insulin receptors and signal transduction, it triggers the cell to incorporate glucose transport proteins into its membrane. This allows glucose to enter the cell, where it can be used as an energy source. </a:t>
            </a:r>
          </a:p>
          <a:p>
            <a:pPr fontAlgn="base"/>
            <a:r>
              <a:rPr lang="en-US" dirty="0" smtClean="0"/>
              <a:t>Insulin also stimulates the conversion of glucose to fat in </a:t>
            </a:r>
            <a:r>
              <a:rPr lang="en-US" dirty="0" err="1" smtClean="0"/>
              <a:t>adipocytes</a:t>
            </a:r>
            <a:r>
              <a:rPr lang="en-US" dirty="0" smtClean="0"/>
              <a:t> and the synthesis of proteins. </a:t>
            </a:r>
          </a:p>
          <a:p>
            <a:pPr fontAlgn="base"/>
            <a:r>
              <a:rPr lang="en-US" dirty="0" smtClean="0"/>
              <a:t>These actions mediated by insulin cause blood glucose concentrations to fall, called a hypoglycemic “low sugar” effect, which inhibits further insulin release from beta cells through a negative feedback loop.</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fontScale="77500" lnSpcReduction="20000"/>
          </a:bodyPr>
          <a:lstStyle/>
          <a:p>
            <a:pPr fontAlgn="base">
              <a:buNone/>
            </a:pPr>
            <a:r>
              <a:rPr lang="en-US" b="1" dirty="0" smtClean="0"/>
              <a:t>Thyroid Hormones</a:t>
            </a:r>
          </a:p>
          <a:p>
            <a:pPr fontAlgn="base"/>
            <a:r>
              <a:rPr lang="en-US" dirty="0" smtClean="0"/>
              <a:t>The basal metabolic rate, which is the amount of calories required by the body at rest, is determined by two hormones produced by the thyroid gland: </a:t>
            </a:r>
            <a:r>
              <a:rPr lang="en-US" dirty="0" err="1" smtClean="0"/>
              <a:t>thyroxine</a:t>
            </a:r>
            <a:r>
              <a:rPr lang="en-US" dirty="0" smtClean="0"/>
              <a:t>, also known as </a:t>
            </a:r>
            <a:r>
              <a:rPr lang="en-US" dirty="0" err="1" smtClean="0"/>
              <a:t>tetraiodothyronine</a:t>
            </a:r>
            <a:r>
              <a:rPr lang="en-US" dirty="0" smtClean="0"/>
              <a:t> or T</a:t>
            </a:r>
            <a:r>
              <a:rPr lang="en-US" baseline="-25000" dirty="0" smtClean="0"/>
              <a:t>4</a:t>
            </a:r>
            <a:r>
              <a:rPr lang="en-US" dirty="0" smtClean="0"/>
              <a:t>, and </a:t>
            </a:r>
            <a:r>
              <a:rPr lang="en-US" dirty="0" err="1" smtClean="0"/>
              <a:t>triiodothyronine</a:t>
            </a:r>
            <a:r>
              <a:rPr lang="en-US" dirty="0" smtClean="0"/>
              <a:t>, also known as T</a:t>
            </a:r>
            <a:r>
              <a:rPr lang="en-US" baseline="-25000" dirty="0" smtClean="0"/>
              <a:t>3</a:t>
            </a:r>
            <a:r>
              <a:rPr lang="en-US" dirty="0" smtClean="0"/>
              <a:t>. </a:t>
            </a:r>
          </a:p>
          <a:p>
            <a:pPr fontAlgn="base"/>
            <a:r>
              <a:rPr lang="en-US" dirty="0" smtClean="0"/>
              <a:t>These hormones affect nearly every cell in the body except for the adult brain, uterus, testes, blood cells, and spleen. </a:t>
            </a:r>
          </a:p>
          <a:p>
            <a:pPr fontAlgn="base"/>
            <a:r>
              <a:rPr lang="en-US" dirty="0" smtClean="0"/>
              <a:t>They are transported across the plasma membrane of target cells and bind to receptors on the mitochondria resulting in increased ATP production.</a:t>
            </a:r>
          </a:p>
          <a:p>
            <a:pPr fontAlgn="base"/>
            <a:r>
              <a:rPr lang="en-US" dirty="0" smtClean="0"/>
              <a:t> In the nucleus, T</a:t>
            </a:r>
            <a:r>
              <a:rPr lang="en-US" baseline="-25000" dirty="0" smtClean="0"/>
              <a:t>3 </a:t>
            </a:r>
            <a:r>
              <a:rPr lang="en-US" dirty="0" smtClean="0"/>
              <a:t>and T</a:t>
            </a:r>
            <a:r>
              <a:rPr lang="en-US" baseline="-25000" dirty="0" smtClean="0"/>
              <a:t>4</a:t>
            </a:r>
            <a:r>
              <a:rPr lang="en-US" dirty="0" smtClean="0"/>
              <a:t>activate genes involved in energy production and glucose oxidation. This results in increased rates of metabolism and body heat production, which is known as the hormone’s </a:t>
            </a:r>
            <a:r>
              <a:rPr lang="en-US" dirty="0" err="1" smtClean="0"/>
              <a:t>calorigenic</a:t>
            </a:r>
            <a:r>
              <a:rPr lang="en-US" dirty="0" smtClean="0"/>
              <a:t> effect.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20000"/>
          </a:bodyPr>
          <a:lstStyle/>
          <a:p>
            <a:pPr>
              <a:buNone/>
            </a:pPr>
            <a:r>
              <a:rPr lang="en-US" b="1" dirty="0" smtClean="0"/>
              <a:t>Adrenaline</a:t>
            </a:r>
            <a:r>
              <a:rPr lang="en-US" dirty="0" smtClean="0"/>
              <a:t>, </a:t>
            </a:r>
          </a:p>
          <a:p>
            <a:r>
              <a:rPr lang="en-US" dirty="0" smtClean="0"/>
              <a:t> Also known as epinephrine, is a hormone and medication.</a:t>
            </a:r>
            <a:endParaRPr lang="en-US" baseline="30000" dirty="0" smtClean="0"/>
          </a:p>
          <a:p>
            <a:r>
              <a:rPr lang="en-US" dirty="0" smtClean="0"/>
              <a:t> Adrenaline is normally produced by both the adrenal glands and a small number of neurons in the medulla oblongata, where it acts as a neurotransmitter involved in regulating visceral functions (e.g., respiration).</a:t>
            </a:r>
            <a:endParaRPr lang="en-US" baseline="30000" dirty="0" smtClean="0"/>
          </a:p>
          <a:p>
            <a:r>
              <a:rPr lang="en-US" dirty="0" smtClean="0"/>
              <a:t> It plays an important role in the fight-or-flight response by increasing blood flow to muscles, output of the heart, pupil dilation response and blood sugar level. It does this by binding to alpha and beta receptors.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92500" lnSpcReduction="10000"/>
          </a:bodyPr>
          <a:lstStyle/>
          <a:p>
            <a:pPr>
              <a:buNone/>
            </a:pPr>
            <a:r>
              <a:rPr lang="en-US" b="1" dirty="0" err="1" smtClean="0"/>
              <a:t>Adrenocorticotropic</a:t>
            </a:r>
            <a:r>
              <a:rPr lang="en-US" b="1" dirty="0" smtClean="0"/>
              <a:t> hormone</a:t>
            </a:r>
            <a:r>
              <a:rPr lang="en-US" dirty="0" smtClean="0"/>
              <a:t> (</a:t>
            </a:r>
            <a:r>
              <a:rPr lang="en-US" b="1" dirty="0" smtClean="0"/>
              <a:t>ACTH</a:t>
            </a:r>
            <a:r>
              <a:rPr lang="en-US" dirty="0" smtClean="0"/>
              <a:t>; also </a:t>
            </a:r>
            <a:r>
              <a:rPr lang="en-US" b="1" dirty="0" err="1" smtClean="0"/>
              <a:t>adrenocorticotropin</a:t>
            </a:r>
            <a:r>
              <a:rPr lang="en-US" dirty="0" smtClean="0"/>
              <a:t>, </a:t>
            </a:r>
            <a:r>
              <a:rPr lang="en-US" b="1" dirty="0" err="1" smtClean="0"/>
              <a:t>corticotropin</a:t>
            </a:r>
            <a:r>
              <a:rPr lang="en-US" dirty="0" smtClean="0"/>
              <a:t>) </a:t>
            </a:r>
          </a:p>
          <a:p>
            <a:r>
              <a:rPr lang="en-US" dirty="0" smtClean="0"/>
              <a:t>It is a polypeptide tropic hormone produced by and secreted by the anterior pituitary gland. It is also used as a medication and diagnostic agent. </a:t>
            </a:r>
          </a:p>
          <a:p>
            <a:r>
              <a:rPr lang="en-US" dirty="0" smtClean="0"/>
              <a:t>ACTH is an important component of the hypothalamic-pituitary-adrenal axis and is often produced in response to biological stress (along with its precursor </a:t>
            </a:r>
            <a:r>
              <a:rPr lang="en-US" dirty="0" err="1" smtClean="0"/>
              <a:t>corticotropin</a:t>
            </a:r>
            <a:r>
              <a:rPr lang="en-US" dirty="0" smtClean="0"/>
              <a:t>-releasing hormone from the hypothalamus). </a:t>
            </a:r>
          </a:p>
          <a:p>
            <a:r>
              <a:rPr lang="en-US" dirty="0" smtClean="0"/>
              <a:t>Its principal effects are increased production and release of </a:t>
            </a:r>
            <a:r>
              <a:rPr lang="en-US" dirty="0" err="1" smtClean="0"/>
              <a:t>cortisol</a:t>
            </a:r>
            <a:r>
              <a:rPr lang="en-US" dirty="0" smtClean="0"/>
              <a:t> by the cortex of the adrenal gland. ACTH is also related to the circadian rhythm in many organisms.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85000" lnSpcReduction="10000"/>
          </a:bodyPr>
          <a:lstStyle/>
          <a:p>
            <a:pPr>
              <a:buNone/>
            </a:pPr>
            <a:r>
              <a:rPr lang="en-US" b="1" dirty="0" smtClean="0"/>
              <a:t>Growth hormone</a:t>
            </a:r>
            <a:r>
              <a:rPr lang="en-US" dirty="0" smtClean="0"/>
              <a:t> (</a:t>
            </a:r>
            <a:r>
              <a:rPr lang="en-US" b="1" dirty="0" smtClean="0"/>
              <a:t>GH</a:t>
            </a:r>
            <a:r>
              <a:rPr lang="en-US" dirty="0" smtClean="0"/>
              <a:t>) or </a:t>
            </a:r>
            <a:r>
              <a:rPr lang="en-US" b="1" dirty="0" err="1" smtClean="0"/>
              <a:t>somatotropin</a:t>
            </a:r>
            <a:r>
              <a:rPr lang="en-US" dirty="0" smtClean="0"/>
              <a:t>, </a:t>
            </a:r>
          </a:p>
          <a:p>
            <a:r>
              <a:rPr lang="en-US" dirty="0" smtClean="0"/>
              <a:t>Also known as human growth hormones (</a:t>
            </a:r>
            <a:r>
              <a:rPr lang="en-US" dirty="0" err="1" smtClean="0"/>
              <a:t>hGH</a:t>
            </a:r>
            <a:r>
              <a:rPr lang="en-US" dirty="0" smtClean="0"/>
              <a:t> or HGH) in its human form, is a peptide hormone that stimulates growth, cell reproduction, and cell regeneration in humans and other animals. It is thus important in human development. </a:t>
            </a:r>
          </a:p>
          <a:p>
            <a:r>
              <a:rPr lang="en-US" dirty="0" smtClean="0"/>
              <a:t>GH also stimulates production of IGF-1 and increases the concentration of glucose and free fatty acids. </a:t>
            </a:r>
          </a:p>
          <a:p>
            <a:r>
              <a:rPr lang="en-US" dirty="0" smtClean="0"/>
              <a:t>It is a type of </a:t>
            </a:r>
            <a:r>
              <a:rPr lang="en-US" dirty="0" err="1" smtClean="0"/>
              <a:t>mitogen</a:t>
            </a:r>
            <a:r>
              <a:rPr lang="en-US" dirty="0" smtClean="0"/>
              <a:t> which is specific only to the receptors on certain types of cells. </a:t>
            </a:r>
          </a:p>
          <a:p>
            <a:r>
              <a:rPr lang="en-US" dirty="0" smtClean="0"/>
              <a:t>GH is a 191-amino acid, single-chain polypeptide that is synthesized, stored and secreted by </a:t>
            </a:r>
            <a:r>
              <a:rPr lang="en-US" dirty="0" err="1" smtClean="0"/>
              <a:t>somatotropic</a:t>
            </a:r>
            <a:r>
              <a:rPr lang="en-US" dirty="0" smtClean="0"/>
              <a:t> cells within the lateral wings of the anterior pituitary gland.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57916"/>
          </a:xfrm>
        </p:spPr>
        <p:txBody>
          <a:bodyPr/>
          <a:lstStyle/>
          <a:p>
            <a:pPr>
              <a:buNone/>
            </a:pPr>
            <a:r>
              <a:rPr lang="en-IN" b="1" dirty="0" smtClean="0"/>
              <a:t>Role of liver in carbohydrate metabolism</a:t>
            </a:r>
            <a:endParaRPr lang="en-US" b="1" dirty="0" smtClean="0"/>
          </a:p>
          <a:p>
            <a:r>
              <a:rPr lang="en-US" dirty="0" smtClean="0"/>
              <a:t>In the metabolism of carbohydrates, the liver helps to ensure that the level of sugar in your blood (blood glucose) stays constant. </a:t>
            </a:r>
          </a:p>
          <a:p>
            <a:r>
              <a:rPr lang="en-US" dirty="0" smtClean="0"/>
              <a:t>If your blood sugar levels increase, for example after a meal, the liver removes sugar from blood supplied by the portal vein and stores it in the form of glycogen.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a:buNone/>
            </a:pPr>
            <a:r>
              <a:rPr lang="en-IN" b="1" dirty="0" smtClean="0"/>
              <a:t>Role of kidney in carbohydrate metabolism</a:t>
            </a:r>
            <a:endParaRPr lang="en-US" b="1" dirty="0" smtClean="0"/>
          </a:p>
          <a:p>
            <a:r>
              <a:rPr lang="en-US" dirty="0" smtClean="0"/>
              <a:t>In addition to their important role in </a:t>
            </a:r>
            <a:r>
              <a:rPr lang="en-US" dirty="0" err="1" smtClean="0"/>
              <a:t>gluconeogenesis</a:t>
            </a:r>
            <a:r>
              <a:rPr lang="en-US" dirty="0" smtClean="0"/>
              <a:t>, the kidneys contribute to glucose homeostasis by filtering and reabsorbing glucose.</a:t>
            </a:r>
          </a:p>
          <a:p>
            <a:r>
              <a:rPr lang="en-US" dirty="0" smtClean="0"/>
              <a:t> Under normal conditions, the kidneys retrieve as much glucose as possible, rendering the urine virtually glucose free.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CARBOHYDRATE METABOLISM</a:t>
            </a:r>
            <a:endParaRPr lang="en-US" dirty="0"/>
          </a:p>
        </p:txBody>
      </p:sp>
      <p:sp>
        <p:nvSpPr>
          <p:cNvPr id="3" name="Content Placeholder 2"/>
          <p:cNvSpPr>
            <a:spLocks noGrp="1"/>
          </p:cNvSpPr>
          <p:nvPr>
            <p:ph idx="1"/>
          </p:nvPr>
        </p:nvSpPr>
        <p:spPr/>
        <p:txBody>
          <a:bodyPr/>
          <a:lstStyle/>
          <a:p>
            <a:r>
              <a:rPr lang="en-US" dirty="0"/>
              <a:t>Carbohydrate metabolism is a fundamental biochemical process that ensures a constant supply of energy to living cells. </a:t>
            </a:r>
            <a:endParaRPr lang="en-US" dirty="0" smtClean="0"/>
          </a:p>
          <a:p>
            <a:r>
              <a:rPr lang="en-US" dirty="0" smtClean="0"/>
              <a:t>The </a:t>
            </a:r>
            <a:r>
              <a:rPr lang="en-US" dirty="0"/>
              <a:t>most important carbohydrate is glucose, which can be broken down via </a:t>
            </a:r>
            <a:r>
              <a:rPr lang="en-US" dirty="0" err="1"/>
              <a:t>glycolysis</a:t>
            </a:r>
            <a:r>
              <a:rPr lang="en-US" dirty="0"/>
              <a:t>, enter into the </a:t>
            </a:r>
            <a:r>
              <a:rPr lang="en-US" dirty="0" err="1"/>
              <a:t>Kreb's</a:t>
            </a:r>
            <a:r>
              <a:rPr lang="en-US" dirty="0"/>
              <a:t> cycle and oxidative </a:t>
            </a:r>
            <a:r>
              <a:rPr lang="en-US" dirty="0" err="1"/>
              <a:t>phosphorylation</a:t>
            </a:r>
            <a:r>
              <a:rPr lang="en-US" dirty="0"/>
              <a:t> to generate ATP.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GLYCOGEN STORAGE DISEASE (GSD)</a:t>
            </a:r>
            <a:endParaRPr lang="en-US" dirty="0"/>
          </a:p>
        </p:txBody>
      </p:sp>
      <p:sp>
        <p:nvSpPr>
          <p:cNvPr id="3" name="Content Placeholder 2"/>
          <p:cNvSpPr>
            <a:spLocks noGrp="1"/>
          </p:cNvSpPr>
          <p:nvPr>
            <p:ph idx="1"/>
          </p:nvPr>
        </p:nvSpPr>
        <p:spPr/>
        <p:txBody>
          <a:bodyPr/>
          <a:lstStyle/>
          <a:p>
            <a:r>
              <a:rPr lang="en-US" dirty="0" smtClean="0"/>
              <a:t>Glycogen storage disease (GSD) is a genetic condition in which the body has an enzyme problem and is not able to store or break down the complex sugar glycogen properly. </a:t>
            </a:r>
          </a:p>
          <a:p>
            <a:r>
              <a:rPr lang="en-US" dirty="0" smtClean="0"/>
              <a:t>GSD affects the liver, muscles and other areas of the body.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500858"/>
          </a:xfrm>
        </p:spPr>
        <p:txBody>
          <a:bodyPr>
            <a:normAutofit fontScale="70000" lnSpcReduction="20000"/>
          </a:bodyPr>
          <a:lstStyle/>
          <a:p>
            <a:r>
              <a:rPr lang="en-US" dirty="0" smtClean="0"/>
              <a:t>Each type of GSD centers on a certain enzyme or set of enzymes involved in glycogen storage or break down. There are at least 13 types of glycogen storage disease.</a:t>
            </a:r>
          </a:p>
          <a:p>
            <a:r>
              <a:rPr lang="en-US" dirty="0" smtClean="0"/>
              <a:t> GSD mostly affects the liver and the muscles. Some types cause problems in other areas of the body as well. Types of GSD and the parts of the body they affect the most include:</a:t>
            </a:r>
          </a:p>
          <a:p>
            <a:r>
              <a:rPr lang="en-US" dirty="0" smtClean="0"/>
              <a:t>Type 0 (Lewis' disease) – Liver.</a:t>
            </a:r>
          </a:p>
          <a:p>
            <a:r>
              <a:rPr lang="en-US" dirty="0" smtClean="0"/>
              <a:t>Type I (von </a:t>
            </a:r>
            <a:r>
              <a:rPr lang="en-US" dirty="0" err="1" smtClean="0"/>
              <a:t>Gierke’s</a:t>
            </a:r>
            <a:r>
              <a:rPr lang="en-US" dirty="0" smtClean="0"/>
              <a:t> disease) Type </a:t>
            </a:r>
            <a:r>
              <a:rPr lang="en-US" dirty="0" err="1" smtClean="0"/>
              <a:t>Ia</a:t>
            </a:r>
            <a:r>
              <a:rPr lang="en-US" dirty="0" smtClean="0"/>
              <a:t> – Liver, kidneys, intestines; Type Ib – Liver, kidneys, intestines, blood cells.</a:t>
            </a:r>
          </a:p>
          <a:p>
            <a:r>
              <a:rPr lang="en-US" dirty="0" smtClean="0"/>
              <a:t>Type II (</a:t>
            </a:r>
            <a:r>
              <a:rPr lang="en-US" dirty="0" err="1" smtClean="0"/>
              <a:t>Pompe’s</a:t>
            </a:r>
            <a:r>
              <a:rPr lang="en-US" dirty="0" smtClean="0"/>
              <a:t> disease) – Muscles, heart, liver, nervous system, blood vessels.</a:t>
            </a:r>
          </a:p>
          <a:p>
            <a:r>
              <a:rPr lang="en-US" dirty="0" smtClean="0"/>
              <a:t>Type III (Forbes-Cori disease) – Liver, heart, skeletal muscles, blood cells.</a:t>
            </a:r>
          </a:p>
          <a:p>
            <a:r>
              <a:rPr lang="en-US" dirty="0" smtClean="0"/>
              <a:t>Type IV (Andersen’s disease) – Liver, brain, heart, muscles, skin, nervous system.</a:t>
            </a:r>
          </a:p>
          <a:p>
            <a:r>
              <a:rPr lang="en-US" dirty="0" smtClean="0"/>
              <a:t>Type V (</a:t>
            </a:r>
            <a:r>
              <a:rPr lang="en-US" dirty="0" err="1" smtClean="0"/>
              <a:t>McArdle’s</a:t>
            </a:r>
            <a:r>
              <a:rPr lang="en-US" dirty="0" smtClean="0"/>
              <a:t> disease) – Skeletal muscles.</a:t>
            </a:r>
          </a:p>
          <a:p>
            <a:r>
              <a:rPr lang="en-US" dirty="0" smtClean="0"/>
              <a:t>Type VI (Hers’ disease) – Liver, blood cells.</a:t>
            </a:r>
          </a:p>
          <a:p>
            <a:r>
              <a:rPr lang="en-US" dirty="0" smtClean="0"/>
              <a:t>Type VII (</a:t>
            </a:r>
            <a:r>
              <a:rPr lang="en-US" dirty="0" err="1" smtClean="0"/>
              <a:t>Tarui’s</a:t>
            </a:r>
            <a:r>
              <a:rPr lang="en-US" dirty="0" smtClean="0"/>
              <a:t> disease) – Skeletal muscles, blood cells.</a:t>
            </a:r>
          </a:p>
          <a:p>
            <a:r>
              <a:rPr lang="en-US" dirty="0" smtClean="0"/>
              <a:t>Type IX – Liver.</a:t>
            </a:r>
          </a:p>
          <a:p>
            <a:r>
              <a:rPr lang="en-US" dirty="0" smtClean="0"/>
              <a:t>Type XI (</a:t>
            </a:r>
            <a:r>
              <a:rPr lang="en-US" dirty="0" err="1" smtClean="0"/>
              <a:t>Fanconi</a:t>
            </a:r>
            <a:r>
              <a:rPr lang="en-US" dirty="0" smtClean="0"/>
              <a:t>-Bickel syndrome) – Liver, kidneys, intestines.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10000"/>
          </a:bodyPr>
          <a:lstStyle/>
          <a:p>
            <a:r>
              <a:rPr lang="en-US" dirty="0" smtClean="0"/>
              <a:t>A glycogen storage disorder occurs in about one in 20,000 to 25,000 babies. The most common types of GSD are types I, II, III, and IV, with type I being the most common. It is believed that nearly 90% of all patients with GSD have types I through IV. </a:t>
            </a:r>
          </a:p>
          <a:p>
            <a:r>
              <a:rPr lang="en-US" dirty="0" smtClean="0"/>
              <a:t>About 25% of patients with GSD are thought to have type I. However, GSD types VI and IX can have very mild symptoms and may be </a:t>
            </a:r>
            <a:r>
              <a:rPr lang="en-US" dirty="0" err="1" smtClean="0"/>
              <a:t>underdiagnosed</a:t>
            </a:r>
            <a:r>
              <a:rPr lang="en-US" dirty="0" smtClean="0"/>
              <a:t>. </a:t>
            </a:r>
          </a:p>
          <a:p>
            <a:r>
              <a:rPr lang="en-US" dirty="0" smtClean="0"/>
              <a:t>Most of the severe forms of GSD are diagnosed in babies and children. Some of the milder types might not be found until the person is an adult.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85000" lnSpcReduction="20000"/>
          </a:bodyPr>
          <a:lstStyle/>
          <a:p>
            <a:r>
              <a:rPr lang="en-US" dirty="0" smtClean="0"/>
              <a:t>Symptoms vary based on the type of GSD. Some GSDs affect mostly the liver. </a:t>
            </a:r>
          </a:p>
          <a:p>
            <a:r>
              <a:rPr lang="en-US" dirty="0" smtClean="0"/>
              <a:t>These include Types 0, I, III, IV, VI and IX. However, they may sometimes have overlapping symptoms affecting muscle and heart. </a:t>
            </a:r>
          </a:p>
          <a:p>
            <a:r>
              <a:rPr lang="en-US" dirty="0" smtClean="0"/>
              <a:t>These types (except for GSD type 0) may cause the liver to become enlarged. An enlarged liver is linked to low blood glucose levels because excess glycogen is stored in the liver instead of being released as glucose in the blood stream. </a:t>
            </a:r>
          </a:p>
          <a:p>
            <a:r>
              <a:rPr lang="en-US" dirty="0" smtClean="0"/>
              <a:t>Symptoms of low blood glucose, or hypoglycemia, include sweating, tremor, drowsiness, confusion and sometimes seizures. </a:t>
            </a:r>
          </a:p>
          <a:p>
            <a:r>
              <a:rPr lang="en-US" dirty="0" smtClean="0"/>
              <a:t>Some GSDs, such as types V and VII, mostly affect the skeletal muscles. Muscle weakness and muscle cramps are the most common symptoms of these types.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20000"/>
          </a:bodyPr>
          <a:lstStyle/>
          <a:p>
            <a:pPr>
              <a:buNone/>
            </a:pPr>
            <a:r>
              <a:rPr lang="en-US" dirty="0" smtClean="0"/>
              <a:t>Other symptoms that may occur include:</a:t>
            </a:r>
          </a:p>
          <a:p>
            <a:r>
              <a:rPr lang="en-US" dirty="0" smtClean="0"/>
              <a:t>Tiredness.</a:t>
            </a:r>
          </a:p>
          <a:p>
            <a:r>
              <a:rPr lang="en-US" dirty="0" smtClean="0"/>
              <a:t>Very slow growth.</a:t>
            </a:r>
          </a:p>
          <a:p>
            <a:r>
              <a:rPr lang="en-US" dirty="0" smtClean="0"/>
              <a:t>Obesity (being very overweight).</a:t>
            </a:r>
          </a:p>
          <a:p>
            <a:r>
              <a:rPr lang="en-US" dirty="0" smtClean="0"/>
              <a:t>Problems with bleeding and blood clotting.</a:t>
            </a:r>
          </a:p>
          <a:p>
            <a:r>
              <a:rPr lang="en-US" dirty="0" smtClean="0"/>
              <a:t>Kidney problems.</a:t>
            </a:r>
          </a:p>
          <a:p>
            <a:r>
              <a:rPr lang="en-US" dirty="0" smtClean="0"/>
              <a:t>Low resistance to infections.</a:t>
            </a:r>
          </a:p>
          <a:p>
            <a:r>
              <a:rPr lang="en-US" dirty="0" smtClean="0"/>
              <a:t>Breathing problems.</a:t>
            </a:r>
          </a:p>
          <a:p>
            <a:r>
              <a:rPr lang="en-US" dirty="0" smtClean="0"/>
              <a:t>Heart problems.</a:t>
            </a:r>
          </a:p>
          <a:p>
            <a:r>
              <a:rPr lang="en-US" dirty="0" smtClean="0"/>
              <a:t>Mouth sores.</a:t>
            </a:r>
          </a:p>
          <a:p>
            <a:r>
              <a:rPr lang="en-US" dirty="0" smtClean="0"/>
              <a:t>Gout.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r>
              <a:rPr lang="en-US" dirty="0" smtClean="0"/>
              <a:t>GSDs occur when there is a problem with the gene that has the instructions for making the enzyme that is missing or not working right. </a:t>
            </a:r>
          </a:p>
          <a:p>
            <a:r>
              <a:rPr lang="en-US" dirty="0" smtClean="0"/>
              <a:t>The gene is passed down from parents to children. In most cases, in order to have the GSD, a child must get a bad gene from both parents. </a:t>
            </a:r>
          </a:p>
          <a:p>
            <a:r>
              <a:rPr lang="en-US" dirty="0" smtClean="0"/>
              <a:t>Just because both parents have the gene does not always mean they will both pass it on to their children.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t>
            </a:r>
          </a:p>
          <a:p>
            <a:pPr>
              <a:buNone/>
            </a:pPr>
            <a:endParaRPr lang="en-IN" dirty="0" smtClean="0"/>
          </a:p>
          <a:p>
            <a:pPr>
              <a:buNone/>
            </a:pPr>
            <a:endParaRPr lang="en-IN" dirty="0" smtClean="0"/>
          </a:p>
          <a:p>
            <a:pPr>
              <a:buNone/>
            </a:pPr>
            <a:r>
              <a:rPr lang="en-IN" b="1" dirty="0" smtClean="0"/>
              <a:t>                                   Thank u</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29288"/>
          </a:xfrm>
        </p:spPr>
        <p:txBody>
          <a:bodyPr/>
          <a:lstStyle/>
          <a:p>
            <a:r>
              <a:rPr lang="en-US" dirty="0"/>
              <a:t>The pancreas secretes insulin and glucagon. </a:t>
            </a:r>
            <a:endParaRPr lang="en-US" dirty="0" smtClean="0"/>
          </a:p>
          <a:p>
            <a:r>
              <a:rPr lang="en-US" dirty="0" smtClean="0"/>
              <a:t>Both </a:t>
            </a:r>
            <a:r>
              <a:rPr lang="en-US" dirty="0"/>
              <a:t>hormones work in balance to play a vital role in regulating blood sugar levels. </a:t>
            </a:r>
            <a:endParaRPr lang="en-US" dirty="0" smtClean="0"/>
          </a:p>
          <a:p>
            <a:r>
              <a:rPr lang="en-US" dirty="0" smtClean="0"/>
              <a:t>If </a:t>
            </a:r>
            <a:r>
              <a:rPr lang="en-US" dirty="0"/>
              <a:t>the level of one hormone is higher or lower than the ideal range, blood sugar levels may spike or drop.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en-US" dirty="0"/>
              <a:t>Together, insulin and glucagon help maintain a state called homeostasis in which conditions inside the body remain steady. </a:t>
            </a:r>
            <a:endParaRPr lang="en-US" dirty="0" smtClean="0"/>
          </a:p>
          <a:p>
            <a:r>
              <a:rPr lang="en-US" dirty="0" smtClean="0"/>
              <a:t>When </a:t>
            </a:r>
            <a:r>
              <a:rPr lang="en-US" dirty="0"/>
              <a:t>blood sugar is too high, the pancreas secretes more insulin. When blood sugar levels drop, the pancreas releases glucagon to raise them.</a:t>
            </a:r>
          </a:p>
          <a:p>
            <a:r>
              <a:rPr lang="en-US" dirty="0"/>
              <a:t>This balance helps provide sufficient energy to the cells while preventing the nerve damage that can result from consistently high levels of blood sugar.</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a:buNone/>
            </a:pPr>
            <a:r>
              <a:rPr lang="en-US" dirty="0" smtClean="0"/>
              <a:t>Action of insulin:</a:t>
            </a:r>
          </a:p>
          <a:p>
            <a:r>
              <a:rPr lang="en-US" dirty="0" smtClean="0"/>
              <a:t>The </a:t>
            </a:r>
            <a:r>
              <a:rPr lang="en-US" dirty="0"/>
              <a:t>cells need glucose for energy. However, most of them are unable to use glucose without the help of insulin.</a:t>
            </a:r>
          </a:p>
          <a:p>
            <a:r>
              <a:rPr lang="en-US" dirty="0"/>
              <a:t>Insulin gives glucose access to the cells. It attaches to the insulin receptors on cells throughout the body, instructing the cells to open up and grant entry to glucose.</a:t>
            </a:r>
          </a:p>
          <a:p>
            <a:r>
              <a:rPr lang="en-US" dirty="0"/>
              <a:t>Low levels of insulin constantly circulate throughout the body. A spike in insulin signals to the liver that blood glucose is also high. The liver absorbs glucose then changes it into a storage molecule called glycogen.</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r>
              <a:rPr lang="en-US" dirty="0"/>
              <a:t>When blood sugar levels drop, glucagon instructs the liver to convert the glycogen back to glucose, causing blood sugar levels to return to normal.</a:t>
            </a:r>
          </a:p>
          <a:p>
            <a:r>
              <a:rPr lang="en-US" dirty="0"/>
              <a:t>Insulin also supports healing after an injury by delivering amino acids to the muscles. Amino acids help build the protein that is present in muscle tissue, so when insulin levels are low, muscles may not heal properly.</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pPr>
              <a:buNone/>
            </a:pPr>
            <a:r>
              <a:rPr lang="en-US" dirty="0" smtClean="0"/>
              <a:t>Action of glucagon:</a:t>
            </a:r>
            <a:endParaRPr lang="en-US" dirty="0"/>
          </a:p>
          <a:p>
            <a:r>
              <a:rPr lang="en-US" dirty="0"/>
              <a:t>The liver stores glucose to power the cells during periods of low blood sugar. Skipping meals and poor nutrition can lower blood sugar. By storing glucose, the liver makes sure that blood glucose levels remain steady between meals and during sleep.</a:t>
            </a:r>
          </a:p>
          <a:p>
            <a:r>
              <a:rPr lang="en-US" dirty="0"/>
              <a:t>When blood glucose falls, cells in the pancreas secrete glucagon. Glucagon instructs the liver to convert glycogen to glucose, making glucose more available in the bloodstream.</a:t>
            </a:r>
          </a:p>
          <a:p>
            <a:r>
              <a:rPr lang="en-US" dirty="0"/>
              <a:t>From there, insulin attaches to its receptors on the body’s cells and ensures that they can absorb glucose.</a:t>
            </a:r>
          </a:p>
          <a:p>
            <a:r>
              <a:rPr lang="en-US" dirty="0"/>
              <a:t>Insulin and glucagon work in a cycle. Glucagon interacts with the liver to increase blood sugar, while insulin reduces blood sugar by helping the cells use glucose.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pPr>
              <a:buNone/>
            </a:pPr>
            <a:r>
              <a:rPr lang="en-US" dirty="0"/>
              <a:t>The symptoms of high blood sugar include:</a:t>
            </a:r>
          </a:p>
          <a:p>
            <a:r>
              <a:rPr lang="en-US" dirty="0"/>
              <a:t>Urinating more often than usual: The kidneys respond to high blood sugar by trying to get rid of excess glucose.</a:t>
            </a:r>
          </a:p>
          <a:p>
            <a:r>
              <a:rPr lang="en-US" dirty="0"/>
              <a:t>Excessive thirst that accompanies frequent urination: The kidneys can cause dehydration and feelings of intense thirst when trying to regulate blood sugar.</a:t>
            </a:r>
          </a:p>
          <a:p>
            <a:r>
              <a:rPr lang="en-US" dirty="0"/>
              <a:t>Feeling excessively hungry: High blood sugar does not directly cause feelings of hunger. However, a drop in insulin often causes hunger when it accompanies high blood sugar.</a:t>
            </a:r>
          </a:p>
          <a:p>
            <a:r>
              <a:rPr lang="en-US" dirty="0"/>
              <a:t>Over time, extremely high blood sugar may lead to the following symptoms: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r>
              <a:rPr lang="en-US" dirty="0"/>
              <a:t>unexplained weight loss</a:t>
            </a:r>
          </a:p>
          <a:p>
            <a:r>
              <a:rPr lang="en-US" dirty="0"/>
              <a:t>slow healing</a:t>
            </a:r>
          </a:p>
          <a:p>
            <a:r>
              <a:rPr lang="en-US" dirty="0"/>
              <a:t>itchy, dry skin</a:t>
            </a:r>
          </a:p>
          <a:p>
            <a:r>
              <a:rPr lang="en-US" dirty="0"/>
              <a:t>increased likelihood of infections</a:t>
            </a:r>
          </a:p>
          <a:p>
            <a:r>
              <a:rPr lang="en-US" dirty="0"/>
              <a:t>headaches</a:t>
            </a:r>
          </a:p>
          <a:p>
            <a:r>
              <a:rPr lang="en-US" dirty="0"/>
              <a:t>fatigue or difficulty concentrating</a:t>
            </a:r>
          </a:p>
          <a:p>
            <a:r>
              <a:rPr lang="en-US" dirty="0"/>
              <a:t>blurred vision</a:t>
            </a:r>
          </a:p>
          <a:p>
            <a:r>
              <a:rPr lang="en-US" dirty="0"/>
              <a:t>constipation, diarrhea, or both</a:t>
            </a:r>
          </a:p>
          <a:p>
            <a:r>
              <a:rPr lang="en-US" dirty="0"/>
              <a:t>erectile dysfunction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1181</Words>
  <Application>Microsoft Office PowerPoint</Application>
  <PresentationFormat>On-screen Show (4:3)</PresentationFormat>
  <Paragraphs>134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CARBOHYDRATE METABOLISM</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GLYCOGEN STORAGE DISEASE (GSD)</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ELCOT</cp:lastModifiedBy>
  <cp:revision>47</cp:revision>
  <dcterms:created xsi:type="dcterms:W3CDTF">2020-11-21T08:51:21Z</dcterms:created>
  <dcterms:modified xsi:type="dcterms:W3CDTF">2020-11-23T08:16:31Z</dcterms:modified>
</cp:coreProperties>
</file>